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9" r:id="rId1"/>
    <p:sldMasterId id="2147483680" r:id="rId2"/>
    <p:sldMasterId id="2147483681" r:id="rId3"/>
  </p:sldMasterIdLst>
  <p:notesMasterIdLst>
    <p:notesMasterId r:id="rId19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7" r:id="rId11"/>
    <p:sldId id="270" r:id="rId12"/>
    <p:sldId id="268" r:id="rId13"/>
    <p:sldId id="271" r:id="rId14"/>
    <p:sldId id="266" r:id="rId15"/>
    <p:sldId id="263" r:id="rId16"/>
    <p:sldId id="264" r:id="rId17"/>
    <p:sldId id="265" r:id="rId18"/>
  </p:sldIdLst>
  <p:sldSz cx="9144000" cy="5143500" type="screen16x9"/>
  <p:notesSz cx="6858000" cy="9144000"/>
  <p:embeddedFontLst>
    <p:embeddedFont>
      <p:font typeface="Roboto" panose="02000000000000000000" pitchFamily="2" charset="0"/>
      <p:regular r:id="rId20"/>
      <p:bold r:id="rId21"/>
      <p:italic r:id="rId22"/>
      <p:boldItalic r:id="rId23"/>
    </p:embeddedFont>
    <p:embeddedFont>
      <p:font typeface="Roboto Medium" panose="020F0502020204030204" pitchFamily="34" charset="0"/>
      <p:regular r:id="rId24"/>
      <p:bold r:id="rId25"/>
      <p:italic r:id="rId26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ECADEAAF-05F4-B240-A92B-9A6FEEF0911B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7"/>
            <p14:sldId id="270"/>
            <p14:sldId id="268"/>
            <p14:sldId id="271"/>
            <p14:sldId id="266"/>
            <p14:sldId id="263"/>
            <p14:sldId id="264"/>
            <p14:sldId id="265"/>
          </p14:sldIdLst>
        </p14:section>
        <p14:section name="Раздел без заголовка" id="{9650B6E6-F1F7-B04A-9316-78307CC14D20}">
          <p14:sldIdLst/>
        </p14:section>
      </p14:sectionLst>
    </p:ext>
    <p:ext uri="{EFAFB233-063F-42B5-8137-9DF3F51BA10A}">
      <p15:sldGuideLst xmlns:p15="http://schemas.microsoft.com/office/powerpoint/2012/main">
        <p15:guide id="1" pos="5533">
          <p15:clr>
            <a:srgbClr val="A4A3A4"/>
          </p15:clr>
        </p15:guide>
        <p15:guide id="2" pos="397">
          <p15:clr>
            <a:srgbClr val="9AA0A6"/>
          </p15:clr>
        </p15:guide>
        <p15:guide id="3" orient="horz" pos="3240">
          <p15:clr>
            <a:srgbClr val="9AA0A6"/>
          </p15:clr>
        </p15:guide>
        <p15:guide id="4" orient="horz">
          <p15:clr>
            <a:srgbClr val="747775"/>
          </p15:clr>
        </p15:guide>
        <p15:guide id="5" orient="horz" pos="51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C51A91D-0482-45F8-AEA2-5ACE69C6CC9B}">
  <a:tblStyle styleId="{4C51A91D-0482-45F8-AEA2-5ACE69C6CC9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76"/>
  </p:normalViewPr>
  <p:slideViewPr>
    <p:cSldViewPr snapToGrid="0">
      <p:cViewPr varScale="1">
        <p:scale>
          <a:sx n="141" d="100"/>
          <a:sy n="141" d="100"/>
        </p:scale>
        <p:origin x="704" y="176"/>
      </p:cViewPr>
      <p:guideLst>
        <p:guide pos="5533"/>
        <p:guide pos="397"/>
        <p:guide orient="horz" pos="3240"/>
        <p:guide orient="horz"/>
        <p:guide orient="horz" pos="51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font" Target="fonts/font7.fntdata"/><Relationship Id="rId3" Type="http://schemas.openxmlformats.org/officeDocument/2006/relationships/slideMaster" Target="slideMasters/slideMaster3.xml"/><Relationship Id="rId21" Type="http://schemas.openxmlformats.org/officeDocument/2006/relationships/font" Target="fonts/font2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font" Target="fonts/font6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font" Target="fonts/font1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5.fntdata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4.fntdata"/><Relationship Id="rId28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notesMaster" Target="notesMasters/notesMaster1.xml"/><Relationship Id="rId31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3ce85d903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3ce85d903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30f7d84ce1d_0_3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30f7d84ce1d_0_3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0f7d84ce1d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0f7d84ce1d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de823becd0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de823becd0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0f7d84ce1d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30f7d84ce1d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f98075b259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f98075b259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f98075b259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f98075b259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f98075b259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f98075b259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104438fcaf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104438fcaf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l="99" r="99"/>
          <a:stretch/>
        </p:blipFill>
        <p:spPr>
          <a:xfrm>
            <a:off x="-17925" y="-10075"/>
            <a:ext cx="9194726" cy="518215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8293200" cy="48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944650" y="1769200"/>
            <a:ext cx="7379700" cy="23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1">
  <p:cSld name="CUSTOM_2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2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12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2">
  <p:cSld name="CUSTOM_2_1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ourier New"/>
              <a:buNone/>
              <a:defRPr sz="1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1">
  <p:cSld name="CUSTOM_4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ubTitle" idx="1"/>
          </p:nvPr>
        </p:nvSpPr>
        <p:spPr>
          <a:xfrm>
            <a:off x="544050" y="1350425"/>
            <a:ext cx="5316300" cy="9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14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subTitle" idx="2"/>
          </p:nvPr>
        </p:nvSpPr>
        <p:spPr>
          <a:xfrm>
            <a:off x="795050" y="2220038"/>
            <a:ext cx="7568100" cy="23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2">
  <p:cSld name="CUSTOM_4_1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5"/>
          <p:cNvSpPr/>
          <p:nvPr/>
        </p:nvSpPr>
        <p:spPr>
          <a:xfrm>
            <a:off x="362300" y="1384249"/>
            <a:ext cx="4748700" cy="33933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subTitle" idx="1"/>
          </p:nvPr>
        </p:nvSpPr>
        <p:spPr>
          <a:xfrm>
            <a:off x="500550" y="1474819"/>
            <a:ext cx="44286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subTitle" idx="2"/>
          </p:nvPr>
        </p:nvSpPr>
        <p:spPr>
          <a:xfrm>
            <a:off x="5555275" y="1474819"/>
            <a:ext cx="3151200" cy="32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лок текст + картинка" type="title">
  <p:cSld name="TITLE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 txBox="1">
            <a:spLocks noGrp="1"/>
          </p:cNvSpPr>
          <p:nvPr>
            <p:ph type="title"/>
          </p:nvPr>
        </p:nvSpPr>
        <p:spPr>
          <a:xfrm>
            <a:off x="495300" y="1493850"/>
            <a:ext cx="4424100" cy="215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pic>
        <p:nvPicPr>
          <p:cNvPr id="71" name="Google Shape;71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283625" y="843000"/>
            <a:ext cx="3457500" cy="34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47">
          <p15:clr>
            <a:srgbClr val="E46962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Цитата, фон градиент" type="secHead">
  <p:cSld name="SECTION_HEADER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>
            <a:spLocks noGrp="1"/>
          </p:cNvSpPr>
          <p:nvPr>
            <p:ph type="title"/>
          </p:nvPr>
        </p:nvSpPr>
        <p:spPr>
          <a:xfrm>
            <a:off x="604350" y="1999200"/>
            <a:ext cx="7935300" cy="11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4" name="Google Shape;74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этапы процесса">
  <p:cSld name="CUSTOM_5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9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77" name="Google Shape;77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22851" y="1821363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78" name="Google Shape;7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8289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79" name="Google Shape;7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7615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80" name="Google Shape;80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47001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sp>
        <p:nvSpPr>
          <p:cNvPr id="81" name="Google Shape;81;p19"/>
          <p:cNvSpPr txBox="1"/>
          <p:nvPr/>
        </p:nvSpPr>
        <p:spPr>
          <a:xfrm>
            <a:off x="121300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1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" name="Google Shape;82;p19"/>
          <p:cNvSpPr txBox="1"/>
          <p:nvPr/>
        </p:nvSpPr>
        <p:spPr>
          <a:xfrm>
            <a:off x="3058443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2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" name="Google Shape;83;p19"/>
          <p:cNvSpPr txBox="1"/>
          <p:nvPr/>
        </p:nvSpPr>
        <p:spPr>
          <a:xfrm>
            <a:off x="4817770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3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" name="Google Shape;84;p19"/>
          <p:cNvSpPr txBox="1"/>
          <p:nvPr/>
        </p:nvSpPr>
        <p:spPr>
          <a:xfrm>
            <a:off x="663715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4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" name="Google Shape;85;p19"/>
          <p:cNvSpPr txBox="1"/>
          <p:nvPr/>
        </p:nvSpPr>
        <p:spPr>
          <a:xfrm>
            <a:off x="982906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" name="Google Shape;86;p19"/>
          <p:cNvSpPr txBox="1"/>
          <p:nvPr/>
        </p:nvSpPr>
        <p:spPr>
          <a:xfrm>
            <a:off x="2828343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" name="Google Shape;87;p19"/>
          <p:cNvSpPr txBox="1"/>
          <p:nvPr/>
        </p:nvSpPr>
        <p:spPr>
          <a:xfrm>
            <a:off x="4587670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" name="Google Shape;88;p19"/>
          <p:cNvSpPr txBox="1"/>
          <p:nvPr/>
        </p:nvSpPr>
        <p:spPr>
          <a:xfrm>
            <a:off x="6407056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писок в 2 колонки ">
  <p:cSld name="CUSTOM_8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0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aphicFrame>
        <p:nvGraphicFramePr>
          <p:cNvPr id="91" name="Google Shape;91;p20"/>
          <p:cNvGraphicFramePr/>
          <p:nvPr/>
        </p:nvGraphicFramePr>
        <p:xfrm>
          <a:off x="655650" y="1745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{4C51A91D-0482-45F8-AEA2-5ACE69C6CC9B}</a:tableStyleId>
              </a:tblPr>
              <a:tblGrid>
                <a:gridCol w="3800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1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9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" sz="17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 Описание эксперимента</a:t>
                      </a:r>
                      <a:r>
                        <a:rPr lang="ru" sz="1700" b="1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" sz="17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 Технические детали</a:t>
                      </a:r>
                      <a:endParaRPr sz="17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175">
                <a:tc>
                  <a:txBody>
                    <a:bodyPr/>
                    <a:lstStyle/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Гипотеза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Целевая аудитория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Ожидаемый результат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3175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Roboto"/>
                        <a:buChar char="●"/>
                      </a:pPr>
                      <a:r>
                        <a:rPr lang="ru" sz="17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Реализация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Настройки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Метрики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сылка на источник" type="twoColTx">
  <p:cSld name="TITLE_AND_TWO_COLUMNS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1"/>
          <p:cNvSpPr txBox="1"/>
          <p:nvPr/>
        </p:nvSpPr>
        <p:spPr>
          <a:xfrm>
            <a:off x="556300" y="4554000"/>
            <a:ext cx="4239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добавьте ссылку на источник</a:t>
            </a:r>
            <a:endParaRPr sz="1100">
              <a:solidFill>
                <a:srgbClr val="013D8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елый слайд + заголовок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500550" y="1784775"/>
            <a:ext cx="7935300" cy="11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подтемой">
  <p:cSld name="MAIN_POINT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2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аблица ">
  <p:cSld name="CUSTOM_1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aphicFrame>
        <p:nvGraphicFramePr>
          <p:cNvPr id="98" name="Google Shape;98;p23"/>
          <p:cNvGraphicFramePr/>
          <p:nvPr/>
        </p:nvGraphicFramePr>
        <p:xfrm>
          <a:off x="608700" y="1593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{4C51A91D-0482-45F8-AEA2-5ACE69C6CC9B}</a:tableStyleId>
              </a:tblPr>
              <a:tblGrid>
                <a:gridCol w="395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3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84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77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061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>
                        <a:solidFill>
                          <a:srgbClr val="4811C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плашки + иллюстрация">
  <p:cSld name="SECTION_TITLE_AND_DESCRIPTION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01" name="Google Shape;101;p24"/>
          <p:cNvSpPr/>
          <p:nvPr/>
        </p:nvSpPr>
        <p:spPr>
          <a:xfrm>
            <a:off x="791625" y="1039150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2" name="Google Shape;102;p24"/>
          <p:cNvSpPr/>
          <p:nvPr/>
        </p:nvSpPr>
        <p:spPr>
          <a:xfrm>
            <a:off x="791625" y="1904882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3" name="Google Shape;103;p24"/>
          <p:cNvSpPr/>
          <p:nvPr/>
        </p:nvSpPr>
        <p:spPr>
          <a:xfrm>
            <a:off x="791625" y="2770607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" name="Google Shape;104;p24"/>
          <p:cNvSpPr/>
          <p:nvPr/>
        </p:nvSpPr>
        <p:spPr>
          <a:xfrm>
            <a:off x="791625" y="3636339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5" name="Google Shape;105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533900" y="1409075"/>
            <a:ext cx="2468700" cy="24687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блока">
  <p:cSld name="CUSTOM_7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6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6"/>
          <p:cNvSpPr/>
          <p:nvPr/>
        </p:nvSpPr>
        <p:spPr>
          <a:xfrm>
            <a:off x="932713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" name="Google Shape;111;p26"/>
          <p:cNvSpPr/>
          <p:nvPr/>
        </p:nvSpPr>
        <p:spPr>
          <a:xfrm>
            <a:off x="3436420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" name="Google Shape;112;p26"/>
          <p:cNvSpPr/>
          <p:nvPr/>
        </p:nvSpPr>
        <p:spPr>
          <a:xfrm>
            <a:off x="5940127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" name="Google Shape;113;p26"/>
          <p:cNvSpPr txBox="1"/>
          <p:nvPr/>
        </p:nvSpPr>
        <p:spPr>
          <a:xfrm>
            <a:off x="1073575" y="2074863"/>
            <a:ext cx="1846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 sz="1100"/>
          </a:p>
        </p:txBody>
      </p:sp>
      <p:sp>
        <p:nvSpPr>
          <p:cNvPr id="114" name="Google Shape;114;p26"/>
          <p:cNvSpPr txBox="1"/>
          <p:nvPr/>
        </p:nvSpPr>
        <p:spPr>
          <a:xfrm>
            <a:off x="3530920" y="2074863"/>
            <a:ext cx="1938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/>
          </a:p>
        </p:txBody>
      </p:sp>
      <p:sp>
        <p:nvSpPr>
          <p:cNvPr id="115" name="Google Shape;115;p26"/>
          <p:cNvSpPr txBox="1"/>
          <p:nvPr/>
        </p:nvSpPr>
        <p:spPr>
          <a:xfrm>
            <a:off x="6080975" y="2074863"/>
            <a:ext cx="1938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0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ш макет 1">
  <p:cSld name="CUSTOM_5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238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19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6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sz="1500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subTitle" idx="2"/>
          </p:nvPr>
        </p:nvSpPr>
        <p:spPr>
          <a:xfrm>
            <a:off x="3135425" y="2978831"/>
            <a:ext cx="58563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sz="1500" b="1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ubTitle" idx="3"/>
          </p:nvPr>
        </p:nvSpPr>
        <p:spPr>
          <a:xfrm>
            <a:off x="3135425" y="3278981"/>
            <a:ext cx="5856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ubTitle" idx="4"/>
          </p:nvPr>
        </p:nvSpPr>
        <p:spPr>
          <a:xfrm>
            <a:off x="3135425" y="3662550"/>
            <a:ext cx="58563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31" name="Google Shape;31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себе">
  <p:cSld name="CUSTOM_1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ubTitle" idx="1"/>
          </p:nvPr>
        </p:nvSpPr>
        <p:spPr>
          <a:xfrm>
            <a:off x="3891775" y="1716281"/>
            <a:ext cx="43917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600"/>
              <a:buNone/>
              <a:defRPr sz="1600" b="1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subTitle" idx="2"/>
          </p:nvPr>
        </p:nvSpPr>
        <p:spPr>
          <a:xfrm>
            <a:off x="3891775" y="2252801"/>
            <a:ext cx="5095200" cy="25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6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2">
            <a:alphaModFix/>
          </a:blip>
          <a:stretch>
            <a:fillRect/>
          </a:stretch>
        </a:blip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○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○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8" name="Google Shape;68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4">
            <a:alphaModFix/>
          </a:blip>
          <a:stretch>
            <a:fillRect/>
          </a:stretch>
        </a:blip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7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8" name="Google Shape;118;p27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9" name="Google Shape;119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35"/>
          <p:cNvPicPr preferRelativeResize="0"/>
          <p:nvPr/>
        </p:nvPicPr>
        <p:blipFill rotWithShape="1">
          <a:blip r:embed="rId3">
            <a:alphaModFix/>
          </a:blip>
          <a:srcRect l="18598" r="18591"/>
          <a:stretch/>
        </p:blipFill>
        <p:spPr>
          <a:xfrm>
            <a:off x="-75950" y="-3216975"/>
            <a:ext cx="9408753" cy="8360474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35"/>
          <p:cNvSpPr txBox="1"/>
          <p:nvPr/>
        </p:nvSpPr>
        <p:spPr>
          <a:xfrm>
            <a:off x="433124" y="1534950"/>
            <a:ext cx="8366843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0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Интернет магазин автозапчастей</a:t>
            </a:r>
            <a:endParaRPr lang="ru-RU" sz="4500" b="1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8" name="Google Shape;148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13700" y="268875"/>
            <a:ext cx="822175" cy="284625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35"/>
          <p:cNvSpPr/>
          <p:nvPr/>
        </p:nvSpPr>
        <p:spPr>
          <a:xfrm>
            <a:off x="629700" y="4138025"/>
            <a:ext cx="2920500" cy="426600"/>
          </a:xfrm>
          <a:prstGeom prst="roundRect">
            <a:avLst>
              <a:gd name="adj" fmla="val 16667"/>
            </a:avLst>
          </a:prstGeom>
          <a:solidFill>
            <a:srgbClr val="3F299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" name="Google Shape;150;p35"/>
          <p:cNvSpPr txBox="1"/>
          <p:nvPr/>
        </p:nvSpPr>
        <p:spPr>
          <a:xfrm>
            <a:off x="629701" y="4127432"/>
            <a:ext cx="2920500" cy="447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Python Developer . Basic </a:t>
            </a:r>
            <a:endParaRPr sz="1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51" name="Google Shape;151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09723" y="3083693"/>
            <a:ext cx="1548451" cy="166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1DEE107-2B3D-4FC2-2787-E10AC7FCA7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0E7867C-5E1B-CCE9-660A-6E9E653FDC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F38D2B7-223A-43BE-9FBB-68EC453E97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611520"/>
            <a:ext cx="7772400" cy="4427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3166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2BACA6B-F0D9-69B5-7289-175D1C4592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4BAB5DA-5D3C-06B9-E1CB-37C0724BFD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A8E4B68-E3C8-19AF-9415-6449BE24AA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493337"/>
            <a:ext cx="7772400" cy="4156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0190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B714D-7F39-6341-1AA3-62368D811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C048899-E48B-CB2C-6165-3133268C9B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798C911-9DAF-7F0D-22F1-37C319D0B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274" y="1067081"/>
            <a:ext cx="7889176" cy="3673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1046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42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400"/>
              <a:t>Выводы</a:t>
            </a:r>
            <a:endParaRPr sz="3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/>
          </a:p>
        </p:txBody>
      </p:sp>
      <p:graphicFrame>
        <p:nvGraphicFramePr>
          <p:cNvPr id="213" name="Google Shape;213;p42"/>
          <p:cNvGraphicFramePr/>
          <p:nvPr>
            <p:extLst>
              <p:ext uri="{D42A27DB-BD31-4B8C-83A1-F6EECF244321}">
                <p14:modId xmlns:p14="http://schemas.microsoft.com/office/powerpoint/2010/main" val="1787790940"/>
              </p:ext>
            </p:extLst>
          </p:nvPr>
        </p:nvGraphicFramePr>
        <p:xfrm>
          <a:off x="952500" y="1718400"/>
          <a:ext cx="7239000" cy="2914341"/>
        </p:xfrm>
        <a:graphic>
          <a:graphicData uri="http://schemas.openxmlformats.org/drawingml/2006/table">
            <a:tbl>
              <a:tblPr>
                <a:noFill/>
                <a:tableStyleId>{4C51A91D-0482-45F8-AEA2-5ACE69C6CC9B}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Проект успешно решает поставленные задачи и может служить </a:t>
                      </a:r>
                      <a:r>
                        <a:rPr lang="ru-RU" sz="14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учебным примером</a:t>
                      </a:r>
                      <a:r>
                        <a:rPr lang="ru-RU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 для изучения </a:t>
                      </a:r>
                      <a:r>
                        <a:rPr lang="en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backend-</a:t>
                      </a:r>
                      <a:r>
                        <a:rPr lang="ru-RU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разработки.</a:t>
                      </a:r>
                      <a:endParaRPr sz="16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4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Реализовано ядро магазина</a:t>
                      </a:r>
                      <a:r>
                        <a:rPr lang="ru-RU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 – </a:t>
                      </a:r>
                      <a:r>
                        <a:rPr lang="en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API </a:t>
                      </a:r>
                      <a:r>
                        <a:rPr lang="ru-RU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на </a:t>
                      </a:r>
                      <a:r>
                        <a:rPr lang="en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Django</a:t>
                      </a:r>
                      <a:endParaRPr sz="16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ru"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4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Настроена база данных</a:t>
                      </a:r>
                      <a:r>
                        <a:rPr lang="ru-RU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 – </a:t>
                      </a:r>
                      <a:r>
                        <a:rPr lang="en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PostgreSQL</a:t>
                      </a:r>
                      <a:endParaRPr lang="ru-RU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ru-RU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4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Добавлены </a:t>
                      </a:r>
                      <a:r>
                        <a:rPr lang="en" sz="14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Redis </a:t>
                      </a:r>
                      <a:r>
                        <a:rPr lang="ru-RU" sz="14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и </a:t>
                      </a:r>
                      <a:r>
                        <a:rPr lang="en" sz="14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Celery</a:t>
                      </a:r>
                      <a:r>
                        <a:rPr lang="en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 – </a:t>
                      </a:r>
                      <a:r>
                        <a:rPr lang="ru-RU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ускорение работы через кэширование и обработка фоновых задач (рассылки, уведомления).</a:t>
                      </a: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" sz="14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5.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4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Настроено развертывание в </a:t>
                      </a:r>
                      <a:r>
                        <a:rPr lang="en" sz="14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Docker</a:t>
                      </a:r>
                      <a:r>
                        <a:rPr lang="en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 – </a:t>
                      </a:r>
                      <a:r>
                        <a:rPr lang="ru-RU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контейнеризация сервисов (</a:t>
                      </a:r>
                      <a:r>
                        <a:rPr lang="en" sz="1600" dirty="0"/>
                        <a:t>backend + DB + Redis + Celery</a:t>
                      </a:r>
                      <a:r>
                        <a:rPr lang="en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) </a:t>
                      </a:r>
                      <a:r>
                        <a:rPr lang="ru-RU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через </a:t>
                      </a:r>
                      <a:r>
                        <a:rPr lang="en" sz="1600" dirty="0"/>
                        <a:t>docker-compose</a:t>
                      </a:r>
                      <a:endParaRPr sz="16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2" name="Google Shape;344;p50">
            <a:extLst>
              <a:ext uri="{FF2B5EF4-FFF2-40B4-BE49-F238E27FC236}">
                <a16:creationId xmlns:a16="http://schemas.microsoft.com/office/drawing/2014/main" id="{5BD98707-3207-6F86-D8A2-C1C4F446805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0101" y="223006"/>
            <a:ext cx="880325" cy="8996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21602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43"/>
          <p:cNvSpPr txBox="1"/>
          <p:nvPr/>
        </p:nvSpPr>
        <p:spPr>
          <a:xfrm>
            <a:off x="387050" y="1844625"/>
            <a:ext cx="75843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Вопросы и рекомендации</a:t>
            </a:r>
            <a:endParaRPr sz="45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3" name="Google Shape;223;p43"/>
          <p:cNvSpPr txBox="1"/>
          <p:nvPr/>
        </p:nvSpPr>
        <p:spPr>
          <a:xfrm>
            <a:off x="1214696" y="3061975"/>
            <a:ext cx="19275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есть вопросы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4" name="Google Shape;224;p43"/>
          <p:cNvSpPr txBox="1"/>
          <p:nvPr/>
        </p:nvSpPr>
        <p:spPr>
          <a:xfrm>
            <a:off x="4934996" y="3061975"/>
            <a:ext cx="2145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вопросов нет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5" name="Google Shape;225;p43"/>
          <p:cNvSpPr txBox="1"/>
          <p:nvPr/>
        </p:nvSpPr>
        <p:spPr>
          <a:xfrm>
            <a:off x="723000" y="2846425"/>
            <a:ext cx="4917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+</a:t>
            </a:r>
            <a:endParaRPr sz="4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6" name="Google Shape;226;p43"/>
          <p:cNvSpPr txBox="1"/>
          <p:nvPr/>
        </p:nvSpPr>
        <p:spPr>
          <a:xfrm>
            <a:off x="4443300" y="2846425"/>
            <a:ext cx="4917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– </a:t>
            </a:r>
            <a:endParaRPr sz="4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21602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44"/>
          <p:cNvSpPr txBox="1">
            <a:spLocks noGrp="1"/>
          </p:cNvSpPr>
          <p:nvPr>
            <p:ph type="title" idx="4294967295"/>
          </p:nvPr>
        </p:nvSpPr>
        <p:spPr>
          <a:xfrm>
            <a:off x="629000" y="1932525"/>
            <a:ext cx="7295100" cy="195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5000">
                <a:solidFill>
                  <a:schemeClr val="lt1"/>
                </a:solidFill>
              </a:rPr>
              <a:t>Спасибо за внимание!</a:t>
            </a:r>
            <a:endParaRPr sz="5000">
              <a:solidFill>
                <a:schemeClr val="lt1"/>
              </a:solidFill>
            </a:endParaRPr>
          </a:p>
        </p:txBody>
      </p:sp>
      <p:pic>
        <p:nvPicPr>
          <p:cNvPr id="236" name="Google Shape;236;p44" title="marker-graduating-cap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27300" y="231871"/>
            <a:ext cx="2270875" cy="304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6"/>
          <p:cNvSpPr txBox="1">
            <a:spLocks noGrp="1"/>
          </p:cNvSpPr>
          <p:nvPr>
            <p:ph type="title"/>
          </p:nvPr>
        </p:nvSpPr>
        <p:spPr>
          <a:xfrm>
            <a:off x="744125" y="1415974"/>
            <a:ext cx="7935300" cy="141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4000">
                <a:solidFill>
                  <a:schemeClr val="dk1"/>
                </a:solidFill>
              </a:rPr>
              <a:t>Меня хорошо видно</a:t>
            </a:r>
            <a:endParaRPr sz="4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>
                <a:solidFill>
                  <a:schemeClr val="dk1"/>
                </a:solidFill>
              </a:rPr>
              <a:t>&amp; слышно?</a:t>
            </a:r>
            <a:endParaRPr sz="4000">
              <a:solidFill>
                <a:schemeClr val="dk1"/>
              </a:solidFill>
            </a:endParaRPr>
          </a:p>
        </p:txBody>
      </p:sp>
      <p:pic>
        <p:nvPicPr>
          <p:cNvPr id="157" name="Google Shape;15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4062" y="3841075"/>
            <a:ext cx="545712" cy="5457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5575" y="3890890"/>
            <a:ext cx="537262" cy="5372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7"/>
          <p:cNvSpPr txBox="1">
            <a:spLocks noGrp="1"/>
          </p:cNvSpPr>
          <p:nvPr>
            <p:ph type="title"/>
          </p:nvPr>
        </p:nvSpPr>
        <p:spPr>
          <a:xfrm>
            <a:off x="500550" y="313624"/>
            <a:ext cx="8520600" cy="184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000" dirty="0"/>
              <a:t>Защита проекта</a:t>
            </a:r>
            <a:endParaRPr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000" dirty="0"/>
              <a:t>Тема: Интернет магазин автозапчастей</a:t>
            </a:r>
            <a:endParaRPr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64" name="Google Shape;164;p37"/>
          <p:cNvPicPr preferRelativeResize="0"/>
          <p:nvPr/>
        </p:nvPicPr>
        <p:blipFill>
          <a:blip r:embed="rId3"/>
          <a:srcRect t="13239" b="13239"/>
          <a:stretch/>
        </p:blipFill>
        <p:spPr>
          <a:xfrm>
            <a:off x="630000" y="2085726"/>
            <a:ext cx="2349900" cy="23187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65" name="Google Shape;165;p37"/>
          <p:cNvSpPr txBox="1"/>
          <p:nvPr/>
        </p:nvSpPr>
        <p:spPr>
          <a:xfrm>
            <a:off x="3899475" y="2336401"/>
            <a:ext cx="3701700" cy="3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300" b="1" dirty="0">
                <a:solidFill>
                  <a:srgbClr val="3F299A"/>
                </a:solidFill>
                <a:latin typeface="Roboto"/>
                <a:ea typeface="Roboto"/>
                <a:cs typeface="Roboto"/>
                <a:sym typeface="Roboto"/>
              </a:rPr>
              <a:t>Альберт Болотнов</a:t>
            </a:r>
            <a:endParaRPr sz="2300" b="1" dirty="0">
              <a:solidFill>
                <a:srgbClr val="3F299A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6" name="Google Shape;166;p37"/>
          <p:cNvSpPr txBox="1"/>
          <p:nvPr/>
        </p:nvSpPr>
        <p:spPr>
          <a:xfrm>
            <a:off x="3899475" y="2893375"/>
            <a:ext cx="3193200" cy="424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 dirty="0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Системный аналитик, </a:t>
            </a:r>
            <a:r>
              <a:rPr lang="ru-RU" sz="1300" dirty="0" err="1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Автотех</a:t>
            </a:r>
            <a:endParaRPr sz="1300" dirty="0">
              <a:solidFill>
                <a:srgbClr val="0000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8"/>
          <p:cNvSpPr txBox="1">
            <a:spLocks noGrp="1"/>
          </p:cNvSpPr>
          <p:nvPr>
            <p:ph type="title"/>
          </p:nvPr>
        </p:nvSpPr>
        <p:spPr>
          <a:xfrm>
            <a:off x="538550" y="348974"/>
            <a:ext cx="8520600" cy="6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План защиты</a:t>
            </a:r>
            <a:endParaRPr/>
          </a:p>
        </p:txBody>
      </p:sp>
      <p:sp>
        <p:nvSpPr>
          <p:cNvPr id="172" name="Google Shape;172;p38"/>
          <p:cNvSpPr/>
          <p:nvPr/>
        </p:nvSpPr>
        <p:spPr>
          <a:xfrm>
            <a:off x="1138125" y="1491302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Цель и задачи проекта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3" name="Google Shape;173;p38"/>
          <p:cNvSpPr/>
          <p:nvPr/>
        </p:nvSpPr>
        <p:spPr>
          <a:xfrm>
            <a:off x="1138125" y="2071492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Какие технологии использовались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4" name="Google Shape;174;p38"/>
          <p:cNvSpPr/>
          <p:nvPr/>
        </p:nvSpPr>
        <p:spPr>
          <a:xfrm>
            <a:off x="1138125" y="2651676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Что получилось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5" name="Google Shape;175;p38"/>
          <p:cNvSpPr/>
          <p:nvPr/>
        </p:nvSpPr>
        <p:spPr>
          <a:xfrm>
            <a:off x="1138125" y="3246225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Выводы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76" name="Google Shape;176;p38"/>
          <p:cNvCxnSpPr>
            <a:stCxn id="172" idx="1"/>
            <a:endCxn id="173" idx="1"/>
          </p:cNvCxnSpPr>
          <p:nvPr/>
        </p:nvCxnSpPr>
        <p:spPr>
          <a:xfrm>
            <a:off x="1138125" y="1679402"/>
            <a:ext cx="600" cy="5802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77" name="Google Shape;177;p38"/>
          <p:cNvCxnSpPr>
            <a:stCxn id="173" idx="1"/>
            <a:endCxn id="174" idx="1"/>
          </p:cNvCxnSpPr>
          <p:nvPr/>
        </p:nvCxnSpPr>
        <p:spPr>
          <a:xfrm>
            <a:off x="1138125" y="2259592"/>
            <a:ext cx="600" cy="5802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78" name="Google Shape;178;p38"/>
          <p:cNvCxnSpPr>
            <a:stCxn id="174" idx="1"/>
            <a:endCxn id="175" idx="1"/>
          </p:cNvCxnSpPr>
          <p:nvPr/>
        </p:nvCxnSpPr>
        <p:spPr>
          <a:xfrm>
            <a:off x="1138125" y="2839776"/>
            <a:ext cx="600" cy="5946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79" name="Google Shape;179;p38"/>
          <p:cNvCxnSpPr>
            <a:stCxn id="175" idx="1"/>
            <a:endCxn id="180" idx="1"/>
          </p:cNvCxnSpPr>
          <p:nvPr/>
        </p:nvCxnSpPr>
        <p:spPr>
          <a:xfrm>
            <a:off x="1138125" y="3434325"/>
            <a:ext cx="600" cy="5268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180" name="Google Shape;180;p38"/>
          <p:cNvSpPr/>
          <p:nvPr/>
        </p:nvSpPr>
        <p:spPr>
          <a:xfrm>
            <a:off x="1138137" y="3772875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Вопросы и рекомендации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9"/>
          <p:cNvSpPr txBox="1"/>
          <p:nvPr/>
        </p:nvSpPr>
        <p:spPr>
          <a:xfrm>
            <a:off x="560500" y="324881"/>
            <a:ext cx="8520600" cy="13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b="1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Цел</a:t>
            </a:r>
            <a:r>
              <a:rPr lang="ru" sz="3000" b="1" dirty="0">
                <a:latin typeface="Roboto"/>
                <a:ea typeface="Roboto"/>
                <a:cs typeface="Roboto"/>
                <a:sym typeface="Roboto"/>
              </a:rPr>
              <a:t>ь и задачи</a:t>
            </a:r>
            <a:r>
              <a:rPr lang="ru" sz="3000" b="1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проекта</a:t>
            </a:r>
            <a:endParaRPr sz="3000" b="1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186" name="Google Shape;186;p39"/>
          <p:cNvGraphicFramePr/>
          <p:nvPr>
            <p:extLst>
              <p:ext uri="{D42A27DB-BD31-4B8C-83A1-F6EECF244321}">
                <p14:modId xmlns:p14="http://schemas.microsoft.com/office/powerpoint/2010/main" val="2858687763"/>
              </p:ext>
            </p:extLst>
          </p:nvPr>
        </p:nvGraphicFramePr>
        <p:xfrm>
          <a:off x="952500" y="2382125"/>
          <a:ext cx="7239000" cy="2150722"/>
        </p:xfrm>
        <a:graphic>
          <a:graphicData uri="http://schemas.openxmlformats.org/drawingml/2006/table">
            <a:tbl>
              <a:tblPr>
                <a:noFill/>
                <a:tableStyleId>{4C51A91D-0482-45F8-AEA2-5ACE69C6CC9B}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Разработка </a:t>
                      </a:r>
                      <a:r>
                        <a:rPr lang="en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backend </a:t>
                      </a:r>
                      <a:r>
                        <a:rPr lang="ru-RU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на </a:t>
                      </a:r>
                      <a:r>
                        <a:rPr lang="en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Python</a:t>
                      </a: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Настройка базы данных </a:t>
                      </a: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Интеграция 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Redis </a:t>
                      </a: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и С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elery</a:t>
                      </a: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Docker-</a:t>
                      </a:r>
                      <a:r>
                        <a:rPr lang="ru-RU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развертывание</a:t>
                      </a: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87" name="Google Shape;187;p39"/>
          <p:cNvSpPr/>
          <p:nvPr/>
        </p:nvSpPr>
        <p:spPr>
          <a:xfrm>
            <a:off x="1628250" y="1386300"/>
            <a:ext cx="5887500" cy="6621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Цель проекта: создать интернет магазин автозачастей</a:t>
            </a:r>
            <a:endParaRPr sz="15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" name="Google Shape;286;p49">
            <a:extLst>
              <a:ext uri="{FF2B5EF4-FFF2-40B4-BE49-F238E27FC236}">
                <a16:creationId xmlns:a16="http://schemas.microsoft.com/office/drawing/2014/main" id="{EA4B1732-7658-A035-5894-ED045B19ADA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2500" y="1418487"/>
            <a:ext cx="588118" cy="5881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342;p50">
            <a:extLst>
              <a:ext uri="{FF2B5EF4-FFF2-40B4-BE49-F238E27FC236}">
                <a16:creationId xmlns:a16="http://schemas.microsoft.com/office/drawing/2014/main" id="{203B2BFE-7B10-6048-8DEE-CB93893AB455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08575" y="1068669"/>
            <a:ext cx="765850" cy="1124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40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dirty="0"/>
              <a:t>Какие технологии использовались</a:t>
            </a:r>
            <a:endParaRPr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/>
          </a:p>
        </p:txBody>
      </p:sp>
      <p:graphicFrame>
        <p:nvGraphicFramePr>
          <p:cNvPr id="4" name="Google Shape;186;p39">
            <a:extLst>
              <a:ext uri="{FF2B5EF4-FFF2-40B4-BE49-F238E27FC236}">
                <a16:creationId xmlns:a16="http://schemas.microsoft.com/office/drawing/2014/main" id="{E071EC11-CB33-8B23-6CAA-81B8D69DEB4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85629121"/>
              </p:ext>
            </p:extLst>
          </p:nvPr>
        </p:nvGraphicFramePr>
        <p:xfrm>
          <a:off x="798591" y="2232238"/>
          <a:ext cx="7239000" cy="2150722"/>
        </p:xfrm>
        <a:graphic>
          <a:graphicData uri="http://schemas.openxmlformats.org/drawingml/2006/table">
            <a:tbl>
              <a:tblPr>
                <a:noFill/>
                <a:tableStyleId>{4C51A91D-0482-45F8-AEA2-5ACE69C6CC9B}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Django</a:t>
                      </a:r>
                      <a:endParaRPr lang="en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PostgreSQL</a:t>
                      </a: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Redis </a:t>
                      </a: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и С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elery</a:t>
                      </a: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Docker</a:t>
                      </a:r>
                      <a:r>
                        <a:rPr lang="ru-RU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, </a:t>
                      </a:r>
                      <a:r>
                        <a:rPr lang="en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Docker compose</a:t>
                      </a:r>
                      <a:endParaRPr lang="ru-RU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5" name="Google Shape;274;p49">
            <a:extLst>
              <a:ext uri="{FF2B5EF4-FFF2-40B4-BE49-F238E27FC236}">
                <a16:creationId xmlns:a16="http://schemas.microsoft.com/office/drawing/2014/main" id="{F73411B2-11C6-6199-4AE6-C9389A3E2E6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19865" y="489238"/>
            <a:ext cx="542605" cy="542603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345;p50">
            <a:extLst>
              <a:ext uri="{FF2B5EF4-FFF2-40B4-BE49-F238E27FC236}">
                <a16:creationId xmlns:a16="http://schemas.microsoft.com/office/drawing/2014/main" id="{9166D934-47E5-E705-2076-97D3348F2D97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8591" y="1139706"/>
            <a:ext cx="880324" cy="879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1"/>
          <p:cNvSpPr txBox="1">
            <a:spLocks noGrp="1"/>
          </p:cNvSpPr>
          <p:nvPr>
            <p:ph type="title"/>
          </p:nvPr>
        </p:nvSpPr>
        <p:spPr>
          <a:xfrm>
            <a:off x="509603" y="109143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dirty="0"/>
              <a:t>Что получилось</a:t>
            </a:r>
            <a:endParaRPr sz="3000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12B44235-75AA-02D3-8BD4-99BECF1B6D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831" y="887235"/>
            <a:ext cx="6601471" cy="2568004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F522318-DB5A-4C5B-1F05-027CD82A9C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5372" y="1698660"/>
            <a:ext cx="6701828" cy="372634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60CFEBB-775D-4697-DF65-A11DDEEDD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D2B1B5C-52A6-CDC4-ABBF-7D1C9C3193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9760AED-18BD-D7D6-3E6D-32AD382E14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2079" y="20748"/>
            <a:ext cx="6837630" cy="260277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717A775-2C96-44C3-948F-7E0AF6ED05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1990" y="2700269"/>
            <a:ext cx="6477719" cy="2443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4586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A822703-B0F6-3481-4BE3-7775AE0173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079A954-1DEB-4CE8-978B-72D708E995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72CBA60-C788-2B66-9ADA-27821BB020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306" y="25702"/>
            <a:ext cx="7596989" cy="4208213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37E0C5A-1CFC-166A-7118-E035F85F25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306" y="2522369"/>
            <a:ext cx="7772400" cy="2525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335510"/>
      </p:ext>
    </p:extLst>
  </p:cSld>
  <p:clrMapOvr>
    <a:masterClrMapping/>
  </p:clrMapOvr>
</p:sld>
</file>

<file path=ppt/theme/theme1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6402BA"/>
      </a:dk2>
      <a:lt2>
        <a:srgbClr val="EEEEEE"/>
      </a:lt2>
      <a:accent1>
        <a:srgbClr val="7629BA"/>
      </a:accent1>
      <a:accent2>
        <a:srgbClr val="8B8EE3"/>
      </a:accent2>
      <a:accent3>
        <a:srgbClr val="BFC1F0"/>
      </a:accent3>
      <a:accent4>
        <a:srgbClr val="FFAB40"/>
      </a:accent4>
      <a:accent5>
        <a:srgbClr val="0097A7"/>
      </a:accent5>
      <a:accent6>
        <a:srgbClr val="EEFF41"/>
      </a:accent6>
      <a:hlink>
        <a:srgbClr val="8B8EE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4285</TotalTime>
  <Words>186</Words>
  <Application>Microsoft Macintosh PowerPoint</Application>
  <PresentationFormat>Экран (16:9)</PresentationFormat>
  <Paragraphs>54</Paragraphs>
  <Slides>15</Slides>
  <Notes>10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3</vt:i4>
      </vt:variant>
      <vt:variant>
        <vt:lpstr>Заголовки слайдов</vt:lpstr>
      </vt:variant>
      <vt:variant>
        <vt:i4>15</vt:i4>
      </vt:variant>
    </vt:vector>
  </HeadingPairs>
  <TitlesOfParts>
    <vt:vector size="22" baseType="lpstr">
      <vt:lpstr>Arial</vt:lpstr>
      <vt:lpstr>Roboto</vt:lpstr>
      <vt:lpstr>Roboto Medium</vt:lpstr>
      <vt:lpstr>Courier New</vt:lpstr>
      <vt:lpstr>Светлая тема</vt:lpstr>
      <vt:lpstr>Светлая тема</vt:lpstr>
      <vt:lpstr>Светлая тема</vt:lpstr>
      <vt:lpstr>Презентация PowerPoint</vt:lpstr>
      <vt:lpstr>Меня хорошо видно &amp; слышно?</vt:lpstr>
      <vt:lpstr>Защита проекта Тема: Интернет магазин автозапчастей   </vt:lpstr>
      <vt:lpstr>План защиты</vt:lpstr>
      <vt:lpstr>Презентация PowerPoint</vt:lpstr>
      <vt:lpstr>Какие технологии использовались </vt:lpstr>
      <vt:lpstr>Что получилось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Выводы </vt:lpstr>
      <vt:lpstr>Презентация PowerPoint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cp:lastModifiedBy>Microsoft Office User</cp:lastModifiedBy>
  <cp:revision>7</cp:revision>
  <dcterms:modified xsi:type="dcterms:W3CDTF">2025-04-27T14:28:56Z</dcterms:modified>
</cp:coreProperties>
</file>